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89" r:id="rId2"/>
    <p:sldId id="284" r:id="rId3"/>
    <p:sldId id="285" r:id="rId4"/>
    <p:sldId id="286" r:id="rId5"/>
    <p:sldId id="287" r:id="rId6"/>
    <p:sldId id="268" r:id="rId7"/>
    <p:sldId id="288" r:id="rId8"/>
    <p:sldId id="274" r:id="rId9"/>
    <p:sldId id="275" r:id="rId10"/>
    <p:sldId id="294" r:id="rId11"/>
    <p:sldId id="295" r:id="rId12"/>
    <p:sldId id="293" r:id="rId13"/>
    <p:sldId id="290" r:id="rId14"/>
    <p:sldId id="291" r:id="rId15"/>
    <p:sldId id="292" r:id="rId16"/>
    <p:sldId id="296" r:id="rId17"/>
    <p:sldId id="277" r:id="rId18"/>
  </p:sldIdLst>
  <p:sldSz cx="9144000" cy="6858000" type="screen4x3"/>
  <p:notesSz cx="9144000" cy="685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1866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90" autoAdjust="0"/>
    <p:restoredTop sz="91496" autoAdjust="0"/>
  </p:normalViewPr>
  <p:slideViewPr>
    <p:cSldViewPr>
      <p:cViewPr>
        <p:scale>
          <a:sx n="50" d="100"/>
          <a:sy n="50" d="100"/>
        </p:scale>
        <p:origin x="-1920" y="-45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4" d="100"/>
          <a:sy n="44" d="100"/>
        </p:scale>
        <p:origin x="-2202" y="-96"/>
      </p:cViewPr>
      <p:guideLst>
        <p:guide orient="horz" pos="2160"/>
        <p:guide pos="288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F71254-6636-4859-81DF-3498D7657005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FA0867-20E3-4160-91AE-5E1E77AEC13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0D490D-52B0-426D-9A39-AFE6B15B6255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73250-B417-40EB-BB71-DEEB97C629C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873250-B417-40EB-BB71-DEEB97C629C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dirty="0"/>
          </a:p>
        </p:txBody>
      </p:sp>
      <p:pic>
        <p:nvPicPr>
          <p:cNvPr id="3" name="Picture 2" descr="D:\ISOC\LogoIsoc-v15.png"/>
          <p:cNvPicPr>
            <a:picLocks noChangeAspect="1" noChangeArrowheads="1"/>
          </p:cNvPicPr>
          <p:nvPr/>
        </p:nvPicPr>
        <p:blipFill>
          <a:blip r:embed="rId3" cstate="print">
            <a:lum bright="-10000" contrast="30000"/>
          </a:blip>
          <a:srcRect/>
          <a:stretch>
            <a:fillRect/>
          </a:stretch>
        </p:blipFill>
        <p:spPr bwMode="auto">
          <a:xfrm>
            <a:off x="228600" y="457200"/>
            <a:ext cx="2493277" cy="1981200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371600" y="2819400"/>
            <a:ext cx="6553200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b="1" kern="0" dirty="0">
                <a:solidFill>
                  <a:srgbClr val="0E18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Verdana" pitchFamily="34" charset="0"/>
                <a:cs typeface="Verdana" pitchFamily="34" charset="0"/>
              </a:rPr>
              <a:t>Armenia and Multistakeholder Model of Internet Governance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981200" y="5334000"/>
            <a:ext cx="6553200" cy="914400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23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Dr. </a:t>
            </a:r>
            <a:r>
              <a:rPr lang="en-US" sz="2300" b="1" kern="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Grigori</a:t>
            </a:r>
            <a:r>
              <a:rPr lang="en-US" sz="23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2300" b="1" kern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Saghyan</a:t>
            </a:r>
            <a:r>
              <a:rPr lang="en-US" sz="23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, </a:t>
            </a:r>
            <a:r>
              <a:rPr lang="en-US" sz="23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2300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ISOC </a:t>
            </a:r>
            <a:r>
              <a:rPr lang="en-US" sz="23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AM </a:t>
            </a:r>
            <a:r>
              <a:rPr lang="en-US" sz="2300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Vice-President</a:t>
            </a:r>
            <a:endParaRPr lang="en-US" sz="23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23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2300" b="1" kern="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Lianna</a:t>
            </a:r>
            <a:r>
              <a:rPr lang="en-US" sz="23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2300" b="1" kern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Galstyan</a:t>
            </a:r>
            <a:r>
              <a:rPr lang="en-US" sz="23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, </a:t>
            </a:r>
            <a:r>
              <a:rPr lang="en-US" sz="23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     </a:t>
            </a:r>
            <a:r>
              <a:rPr lang="en-US" sz="2300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ISOC </a:t>
            </a:r>
            <a:r>
              <a:rPr lang="en-US" sz="23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AM Board Member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object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051" name="object 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2052" name="Picture 2" descr="D:\ISOC\LogoIsoc-v15.png"/>
          <p:cNvPicPr>
            <a:picLocks noChangeAspect="1" noChangeArrowheads="1"/>
          </p:cNvPicPr>
          <p:nvPr/>
        </p:nvPicPr>
        <p:blipFill>
          <a:blip r:embed="rId4" cstate="print">
            <a:lum bright="-10000" contrast="30000"/>
          </a:blip>
          <a:srcRect/>
          <a:stretch>
            <a:fillRect/>
          </a:stretch>
        </p:blipFill>
        <p:spPr bwMode="auto">
          <a:xfrm>
            <a:off x="146050" y="5715000"/>
            <a:ext cx="1319213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/>
          </p:cNvSpPr>
          <p:nvPr/>
        </p:nvSpPr>
        <p:spPr bwMode="auto">
          <a:xfrm>
            <a:off x="7010400" y="6248400"/>
            <a:ext cx="2514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sng" dirty="0">
                <a:solidFill>
                  <a:srgbClr val="000000"/>
                </a:solidFill>
                <a:latin typeface="Arial AM" pitchFamily="34" charset="0"/>
                <a:ea typeface="+mj-ea"/>
                <a:cs typeface="+mj-cs"/>
              </a:rPr>
              <a:t>www.isoc.am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1524000"/>
            <a:ext cx="7467600" cy="4038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dirty="0" smtClean="0">
                <a:latin typeface="+mn-lt"/>
              </a:rPr>
              <a:t>WCIT 2012 conference - Armenia against the transfer of some Internet Related Issues control to ITU</a:t>
            </a:r>
            <a:r>
              <a:rPr lang="en-US" sz="2300" dirty="0" smtClean="0">
                <a:latin typeface="+mn-lt"/>
              </a:rPr>
              <a:t>.</a:t>
            </a:r>
            <a:endParaRPr lang="en-US" sz="2300" kern="0" dirty="0" smtClean="0">
              <a:solidFill>
                <a:srgbClr val="000000"/>
              </a:solidFill>
              <a:latin typeface="+mn-lt"/>
            </a:endParaRPr>
          </a:p>
          <a:p>
            <a:pPr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300" dirty="0">
              <a:latin typeface="+mn-lt"/>
              <a:cs typeface="+mn-cs"/>
            </a:endParaRPr>
          </a:p>
          <a:p>
            <a:pPr marL="0" lvl="1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dirty="0" smtClean="0">
                <a:latin typeface="+mn-lt"/>
              </a:rPr>
              <a:t>Alternative </a:t>
            </a:r>
            <a:r>
              <a:rPr lang="en-US" sz="2500" dirty="0" smtClean="0">
                <a:latin typeface="+mn-lt"/>
              </a:rPr>
              <a:t>solution for </a:t>
            </a:r>
            <a:r>
              <a:rPr lang="en-US" sz="2500" dirty="0" smtClean="0">
                <a:latin typeface="+mn-lt"/>
              </a:rPr>
              <a:t>local Internet Governance - to create a local Permanent Internet Governance Committee with stakeholders of</a:t>
            </a:r>
          </a:p>
          <a:p>
            <a:pPr lvl="1"/>
            <a:endParaRPr lang="en-US" sz="2300" dirty="0" smtClean="0">
              <a:latin typeface="+mn-lt"/>
            </a:endParaRPr>
          </a:p>
          <a:p>
            <a:pPr lvl="2">
              <a:buFont typeface="Arial" pitchFamily="34" charset="0"/>
              <a:buChar char="•"/>
            </a:pPr>
            <a:r>
              <a:rPr lang="en-US" sz="2300" dirty="0" smtClean="0">
                <a:latin typeface="+mn-lt"/>
              </a:rPr>
              <a:t> Government</a:t>
            </a:r>
          </a:p>
          <a:p>
            <a:pPr lvl="2">
              <a:buFont typeface="Arial" pitchFamily="34" charset="0"/>
              <a:buChar char="•"/>
            </a:pPr>
            <a:r>
              <a:rPr lang="en-US" sz="2300" dirty="0" smtClean="0">
                <a:latin typeface="+mn-lt"/>
              </a:rPr>
              <a:t> Private Sector</a:t>
            </a:r>
          </a:p>
          <a:p>
            <a:pPr lvl="2">
              <a:buFont typeface="Arial" pitchFamily="34" charset="0"/>
              <a:buChar char="•"/>
            </a:pPr>
            <a:r>
              <a:rPr lang="en-US" sz="2300" dirty="0" smtClean="0">
                <a:latin typeface="+mn-lt"/>
              </a:rPr>
              <a:t> NGOs</a:t>
            </a:r>
          </a:p>
          <a:p>
            <a:pPr lvl="2">
              <a:buFont typeface="Arial" pitchFamily="34" charset="0"/>
              <a:buChar char="•"/>
            </a:pPr>
            <a:r>
              <a:rPr lang="en-US" sz="2300" dirty="0" smtClean="0">
                <a:latin typeface="+mn-lt"/>
              </a:rPr>
              <a:t> Technical Community/Academia</a:t>
            </a:r>
          </a:p>
          <a:p>
            <a:pPr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300" dirty="0">
              <a:latin typeface="+mn-lt"/>
              <a:cs typeface="+mn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28600" y="228600"/>
            <a:ext cx="7239000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0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Proposed IGF Model of Armenia</a:t>
            </a:r>
            <a:endParaRPr lang="en-US" sz="40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object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051" name="object 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2052" name="Picture 2" descr="D:\ISOC\LogoIsoc-v15.png"/>
          <p:cNvPicPr>
            <a:picLocks noChangeAspect="1" noChangeArrowheads="1"/>
          </p:cNvPicPr>
          <p:nvPr/>
        </p:nvPicPr>
        <p:blipFill>
          <a:blip r:embed="rId4" cstate="print">
            <a:lum bright="-10000" contrast="30000"/>
          </a:blip>
          <a:srcRect/>
          <a:stretch>
            <a:fillRect/>
          </a:stretch>
        </p:blipFill>
        <p:spPr bwMode="auto">
          <a:xfrm>
            <a:off x="146050" y="5715000"/>
            <a:ext cx="1319213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/>
          </p:cNvSpPr>
          <p:nvPr/>
        </p:nvSpPr>
        <p:spPr bwMode="auto">
          <a:xfrm>
            <a:off x="7010400" y="6248400"/>
            <a:ext cx="2514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sng" dirty="0">
                <a:solidFill>
                  <a:srgbClr val="000000"/>
                </a:solidFill>
                <a:latin typeface="Arial AM" pitchFamily="34" charset="0"/>
                <a:ea typeface="+mj-ea"/>
                <a:cs typeface="+mj-cs"/>
              </a:rPr>
              <a:t>www.isoc.am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1600200"/>
            <a:ext cx="7467600" cy="4038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dirty="0" smtClean="0">
                <a:latin typeface="+mn-lt"/>
              </a:rPr>
              <a:t>Proposal agreed with - </a:t>
            </a:r>
            <a:r>
              <a:rPr lang="en-US" sz="2500" b="1" dirty="0" smtClean="0">
                <a:latin typeface="+mn-lt"/>
              </a:rPr>
              <a:t>NGOs, Business, Academia</a:t>
            </a:r>
            <a:r>
              <a:rPr lang="en-US" sz="2300" b="1" dirty="0" smtClean="0">
                <a:latin typeface="+mn-lt"/>
              </a:rPr>
              <a:t>.</a:t>
            </a:r>
            <a:endParaRPr lang="en-US" sz="2300" dirty="0" smtClean="0">
              <a:latin typeface="+mn-lt"/>
            </a:endParaRPr>
          </a:p>
          <a:p>
            <a:pPr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1000" kern="0" dirty="0" smtClean="0">
              <a:solidFill>
                <a:srgbClr val="000000"/>
              </a:solidFill>
              <a:latin typeface="+mn-lt"/>
            </a:endParaRPr>
          </a:p>
          <a:p>
            <a:pPr marL="0" lvl="1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dirty="0" smtClean="0">
                <a:latin typeface="+mn-lt"/>
              </a:rPr>
              <a:t>Ministry of Transport and Communications (MTC) agreed this with all Governmental bodies and the office of the President </a:t>
            </a:r>
            <a:r>
              <a:rPr lang="en-US" sz="2500" dirty="0" smtClean="0">
                <a:latin typeface="+mn-lt"/>
              </a:rPr>
              <a:t>of the Republic of Armenia</a:t>
            </a:r>
            <a:r>
              <a:rPr lang="en-US" sz="2300" dirty="0" smtClean="0">
                <a:latin typeface="+mn-lt"/>
              </a:rPr>
              <a:t>. </a:t>
            </a:r>
            <a:endParaRPr lang="en-US" sz="2300" dirty="0" smtClean="0">
              <a:latin typeface="+mn-lt"/>
            </a:endParaRPr>
          </a:p>
          <a:p>
            <a:pPr marL="0" lvl="1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1000" dirty="0" smtClean="0">
              <a:latin typeface="+mn-lt"/>
            </a:endParaRPr>
          </a:p>
          <a:p>
            <a:pPr marL="0" lvl="1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dirty="0" smtClean="0">
                <a:latin typeface="+mn-lt"/>
              </a:rPr>
              <a:t>MTC presented proposal to the Government for ratification</a:t>
            </a:r>
            <a:r>
              <a:rPr lang="en-US" sz="2300" dirty="0" smtClean="0">
                <a:latin typeface="+mn-lt"/>
              </a:rPr>
              <a:t>. </a:t>
            </a:r>
          </a:p>
          <a:p>
            <a:pPr marL="0" lvl="1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1000" dirty="0" smtClean="0">
              <a:latin typeface="+mn-lt"/>
            </a:endParaRPr>
          </a:p>
          <a:p>
            <a:pPr marL="0" lvl="1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dirty="0" smtClean="0">
                <a:latin typeface="+mn-lt"/>
              </a:rPr>
              <a:t>Waiting for it to be approved</a:t>
            </a:r>
            <a:r>
              <a:rPr lang="en-US" sz="2300" dirty="0" smtClean="0">
                <a:latin typeface="+mn-lt"/>
              </a:rPr>
              <a:t>.</a:t>
            </a:r>
          </a:p>
          <a:p>
            <a:pPr marL="0" lvl="1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300" dirty="0" smtClean="0">
              <a:latin typeface="+mn-lt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28600" y="228600"/>
            <a:ext cx="7315200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0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Proposed IGF Model of Armenia</a:t>
            </a:r>
            <a:endParaRPr lang="en-US" sz="40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object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051" name="object 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2052" name="Picture 2" descr="D:\ISOC\LogoIsoc-v15.png"/>
          <p:cNvPicPr>
            <a:picLocks noChangeAspect="1" noChangeArrowheads="1"/>
          </p:cNvPicPr>
          <p:nvPr/>
        </p:nvPicPr>
        <p:blipFill>
          <a:blip r:embed="rId4" cstate="print">
            <a:lum bright="-10000" contrast="30000"/>
          </a:blip>
          <a:srcRect/>
          <a:stretch>
            <a:fillRect/>
          </a:stretch>
        </p:blipFill>
        <p:spPr bwMode="auto">
          <a:xfrm>
            <a:off x="146050" y="5715000"/>
            <a:ext cx="1319213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/>
          </p:cNvSpPr>
          <p:nvPr/>
        </p:nvSpPr>
        <p:spPr bwMode="auto">
          <a:xfrm>
            <a:off x="7010400" y="6248400"/>
            <a:ext cx="2514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sng" dirty="0">
                <a:solidFill>
                  <a:srgbClr val="000000"/>
                </a:solidFill>
                <a:latin typeface="Arial AM" pitchFamily="34" charset="0"/>
                <a:ea typeface="+mj-ea"/>
                <a:cs typeface="+mj-cs"/>
              </a:rPr>
              <a:t>www.isoc.am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" y="1295400"/>
            <a:ext cx="7467600" cy="44958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dirty="0" smtClean="0">
                <a:latin typeface="+mn-lt"/>
              </a:rPr>
              <a:t>The core idea is the permanent function of this body</a:t>
            </a:r>
            <a:r>
              <a:rPr lang="en-US" sz="2300" dirty="0" smtClean="0">
                <a:latin typeface="+mn-lt"/>
              </a:rPr>
              <a:t>.</a:t>
            </a:r>
          </a:p>
          <a:p>
            <a:pPr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300" kern="0" dirty="0" smtClean="0">
              <a:solidFill>
                <a:srgbClr val="000000"/>
              </a:solidFill>
              <a:latin typeface="+mn-lt"/>
            </a:endParaRPr>
          </a:p>
          <a:p>
            <a:pPr marL="0" lvl="1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dirty="0" smtClean="0">
                <a:latin typeface="+mn-lt"/>
              </a:rPr>
              <a:t>The suggested members</a:t>
            </a:r>
            <a:r>
              <a:rPr lang="en-US" sz="2300" dirty="0" smtClean="0">
                <a:latin typeface="+mn-lt"/>
              </a:rPr>
              <a:t>: </a:t>
            </a:r>
          </a:p>
          <a:p>
            <a:pPr marL="0" lvl="1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1500" dirty="0" smtClean="0">
              <a:latin typeface="+mn-lt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000" b="1" dirty="0" smtClean="0">
                <a:latin typeface="+mn-lt"/>
              </a:rPr>
              <a:t> </a:t>
            </a:r>
            <a:r>
              <a:rPr lang="en-US" sz="2200" dirty="0" smtClean="0">
                <a:latin typeface="+mn-lt"/>
              </a:rPr>
              <a:t>The Ministry of Transport and Communications</a:t>
            </a:r>
          </a:p>
          <a:p>
            <a:pPr algn="just">
              <a:buFont typeface="Arial" pitchFamily="34" charset="0"/>
              <a:buChar char="•"/>
            </a:pPr>
            <a:r>
              <a:rPr lang="en-US" sz="2200" dirty="0" smtClean="0">
                <a:latin typeface="+mn-lt"/>
              </a:rPr>
              <a:t> The Ministry of Foreign Affairs</a:t>
            </a:r>
          </a:p>
          <a:p>
            <a:pPr algn="just">
              <a:buFont typeface="Arial" pitchFamily="34" charset="0"/>
              <a:buChar char="•"/>
            </a:pPr>
            <a:r>
              <a:rPr lang="en-US" sz="2200" dirty="0" smtClean="0">
                <a:latin typeface="+mn-lt"/>
              </a:rPr>
              <a:t> The National Academy of Sciences </a:t>
            </a:r>
          </a:p>
          <a:p>
            <a:pPr algn="just">
              <a:buFont typeface="Arial" pitchFamily="34" charset="0"/>
              <a:buChar char="•"/>
            </a:pPr>
            <a:r>
              <a:rPr lang="en-US" sz="2200" dirty="0" smtClean="0">
                <a:latin typeface="+mn-lt"/>
              </a:rPr>
              <a:t> The Radio and TV commission</a:t>
            </a:r>
          </a:p>
          <a:p>
            <a:pPr algn="just">
              <a:buFont typeface="Arial" pitchFamily="34" charset="0"/>
              <a:buChar char="•"/>
            </a:pPr>
            <a:r>
              <a:rPr lang="en-US" sz="2200" dirty="0" smtClean="0">
                <a:latin typeface="+mn-lt"/>
              </a:rPr>
              <a:t> The Internet Society</a:t>
            </a:r>
          </a:p>
          <a:p>
            <a:pPr algn="just">
              <a:buFont typeface="Arial" pitchFamily="34" charset="0"/>
              <a:buChar char="•"/>
            </a:pPr>
            <a:r>
              <a:rPr lang="en-US" sz="2200" dirty="0" smtClean="0">
                <a:latin typeface="+mn-lt"/>
              </a:rPr>
              <a:t> The Association of Mass Media</a:t>
            </a:r>
          </a:p>
          <a:p>
            <a:pPr algn="just">
              <a:buFont typeface="Arial" pitchFamily="34" charset="0"/>
              <a:buChar char="•"/>
            </a:pPr>
            <a:r>
              <a:rPr lang="en-US" sz="2200" dirty="0" smtClean="0">
                <a:latin typeface="+mn-lt"/>
              </a:rPr>
              <a:t> The Union of Employers</a:t>
            </a:r>
          </a:p>
          <a:p>
            <a:pPr algn="just">
              <a:buFont typeface="Arial" pitchFamily="34" charset="0"/>
              <a:buChar char="•"/>
            </a:pPr>
            <a:r>
              <a:rPr lang="en-US" sz="2200" dirty="0" smtClean="0">
                <a:latin typeface="+mn-lt"/>
              </a:rPr>
              <a:t> The Union of IT Enterprises </a:t>
            </a:r>
          </a:p>
          <a:p>
            <a:pPr algn="just">
              <a:buFont typeface="Arial" pitchFamily="34" charset="0"/>
              <a:buChar char="•"/>
            </a:pPr>
            <a:r>
              <a:rPr lang="en-US" sz="2200" dirty="0" smtClean="0">
                <a:latin typeface="+mn-lt"/>
              </a:rPr>
              <a:t> A representative from the office of Ombudsman</a:t>
            </a:r>
            <a:r>
              <a:rPr lang="en-US" sz="2300" dirty="0" smtClean="0">
                <a:latin typeface="+mn-lt"/>
              </a:rPr>
              <a:t>.</a:t>
            </a:r>
          </a:p>
          <a:p>
            <a:pPr marL="0" lvl="1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300" dirty="0" smtClean="0">
              <a:latin typeface="+mn-lt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28600" y="228600"/>
            <a:ext cx="7315200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0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Proposed IGF Model of Armenia</a:t>
            </a:r>
            <a:endParaRPr lang="en-US" sz="40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object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051" name="object 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2052" name="Picture 2" descr="D:\ISOC\LogoIsoc-v15.png"/>
          <p:cNvPicPr>
            <a:picLocks noChangeAspect="1" noChangeArrowheads="1"/>
          </p:cNvPicPr>
          <p:nvPr/>
        </p:nvPicPr>
        <p:blipFill>
          <a:blip r:embed="rId4" cstate="print">
            <a:lum bright="-10000" contrast="30000"/>
          </a:blip>
          <a:srcRect/>
          <a:stretch>
            <a:fillRect/>
          </a:stretch>
        </p:blipFill>
        <p:spPr bwMode="auto">
          <a:xfrm>
            <a:off x="146050" y="5715000"/>
            <a:ext cx="1319213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/>
          </p:cNvSpPr>
          <p:nvPr/>
        </p:nvSpPr>
        <p:spPr bwMode="auto">
          <a:xfrm>
            <a:off x="7010400" y="6248400"/>
            <a:ext cx="2514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sng" dirty="0">
                <a:solidFill>
                  <a:srgbClr val="000000"/>
                </a:solidFill>
                <a:latin typeface="Arial AM" pitchFamily="34" charset="0"/>
                <a:ea typeface="+mj-ea"/>
                <a:cs typeface="+mj-cs"/>
              </a:rPr>
              <a:t>www.isoc.am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1600200"/>
            <a:ext cx="7467600" cy="4038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dirty="0" smtClean="0">
                <a:latin typeface="+mn-lt"/>
              </a:rPr>
              <a:t>The status of this body will be inter-department commission</a:t>
            </a:r>
            <a:r>
              <a:rPr lang="en-US" sz="2400" dirty="0" smtClean="0">
                <a:latin typeface="+mn-lt"/>
              </a:rPr>
              <a:t>.</a:t>
            </a:r>
            <a:endParaRPr lang="en-US" sz="2300" dirty="0" smtClean="0">
              <a:latin typeface="+mn-lt"/>
            </a:endParaRPr>
          </a:p>
          <a:p>
            <a:pPr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300" kern="0" dirty="0" smtClean="0">
              <a:solidFill>
                <a:srgbClr val="000000"/>
              </a:solidFill>
              <a:latin typeface="+mn-lt"/>
            </a:endParaRPr>
          </a:p>
          <a:p>
            <a:pPr marL="0" lvl="1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dirty="0" smtClean="0">
                <a:latin typeface="+mn-lt"/>
              </a:rPr>
              <a:t>Head will be the Minister of Transport and Communications</a:t>
            </a:r>
            <a:r>
              <a:rPr lang="en-US" sz="2300" dirty="0" smtClean="0">
                <a:latin typeface="+mn-lt"/>
              </a:rPr>
              <a:t>. </a:t>
            </a:r>
          </a:p>
          <a:p>
            <a:pPr marL="0" lvl="1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300" dirty="0" smtClean="0">
              <a:latin typeface="+mn-lt"/>
            </a:endParaRPr>
          </a:p>
          <a:p>
            <a:pPr marL="0" lvl="1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dirty="0" smtClean="0">
                <a:latin typeface="+mn-lt"/>
              </a:rPr>
              <a:t>Secretariat is planned to be the Internet Society of Armenia which will provide a full transparency</a:t>
            </a:r>
            <a:r>
              <a:rPr lang="en-US" sz="2300" dirty="0" smtClean="0">
                <a:latin typeface="+mn-lt"/>
              </a:rPr>
              <a:t>. 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28600" y="228600"/>
            <a:ext cx="7315200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0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Proposed IGF Model of Armenia</a:t>
            </a:r>
            <a:endParaRPr lang="en-US" sz="40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object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3315" name="object 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13316" name="Picture 2" descr="D:\ISOC\LogoIsoc-v15.png"/>
          <p:cNvPicPr>
            <a:picLocks noChangeAspect="1" noChangeArrowheads="1"/>
          </p:cNvPicPr>
          <p:nvPr/>
        </p:nvPicPr>
        <p:blipFill>
          <a:blip r:embed="rId4" cstate="print">
            <a:lum bright="-10000" contrast="30000"/>
          </a:blip>
          <a:srcRect/>
          <a:stretch>
            <a:fillRect/>
          </a:stretch>
        </p:blipFill>
        <p:spPr bwMode="auto">
          <a:xfrm>
            <a:off x="146050" y="5715000"/>
            <a:ext cx="1319213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/>
          </p:cNvSpPr>
          <p:nvPr/>
        </p:nvSpPr>
        <p:spPr bwMode="auto">
          <a:xfrm>
            <a:off x="7010400" y="6248400"/>
            <a:ext cx="2514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sng" dirty="0">
                <a:solidFill>
                  <a:srgbClr val="000000"/>
                </a:solidFill>
                <a:latin typeface="Arial AM" pitchFamily="34" charset="0"/>
                <a:ea typeface="+mj-ea"/>
                <a:cs typeface="+mj-cs"/>
              </a:rPr>
              <a:t>www.isoc.am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76200" y="1219200"/>
            <a:ext cx="73152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en-US" sz="2500" dirty="0" smtClean="0">
                <a:latin typeface="+mn-lt"/>
              </a:rPr>
              <a:t>The proposed IG principles are as follows</a:t>
            </a:r>
            <a:r>
              <a:rPr lang="en-US" sz="2300" dirty="0" smtClean="0">
                <a:latin typeface="+mn-lt"/>
              </a:rPr>
              <a:t>: </a:t>
            </a:r>
          </a:p>
          <a:p>
            <a:pPr algn="just"/>
            <a:endParaRPr lang="en-US" sz="2300" dirty="0" smtClean="0">
              <a:latin typeface="+mn-lt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300" dirty="0" smtClean="0">
                <a:latin typeface="+mn-lt"/>
              </a:rPr>
              <a:t> Providing people with Internet access</a:t>
            </a:r>
          </a:p>
          <a:p>
            <a:pPr algn="just"/>
            <a:endParaRPr lang="en-US" sz="1000" dirty="0" smtClean="0">
              <a:latin typeface="+mn-lt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300" dirty="0" smtClean="0">
                <a:latin typeface="+mn-lt"/>
              </a:rPr>
              <a:t> The system of Domain Names</a:t>
            </a:r>
          </a:p>
          <a:p>
            <a:pPr algn="just"/>
            <a:endParaRPr lang="en-US" sz="1000" dirty="0" smtClean="0">
              <a:latin typeface="+mn-lt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300" dirty="0" smtClean="0">
                <a:latin typeface="+mn-lt"/>
              </a:rPr>
              <a:t> Support of DNSSEC distribution</a:t>
            </a:r>
          </a:p>
          <a:p>
            <a:pPr algn="just"/>
            <a:endParaRPr lang="en-US" sz="1000" dirty="0" smtClean="0">
              <a:latin typeface="+mn-lt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300" dirty="0" smtClean="0">
                <a:latin typeface="+mn-lt"/>
              </a:rPr>
              <a:t> IPv6 Distribution </a:t>
            </a:r>
          </a:p>
          <a:p>
            <a:pPr algn="just">
              <a:buFont typeface="Arial" pitchFamily="34" charset="0"/>
              <a:buChar char="•"/>
            </a:pPr>
            <a:endParaRPr lang="en-US" sz="1000" dirty="0" smtClean="0">
              <a:latin typeface="+mn-lt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300" dirty="0" smtClean="0">
                <a:latin typeface="+mn-lt"/>
              </a:rPr>
              <a:t> Human Rights Protection in Internet </a:t>
            </a:r>
          </a:p>
          <a:p>
            <a:pPr algn="just">
              <a:buFont typeface="Arial" pitchFamily="34" charset="0"/>
              <a:buChar char="•"/>
            </a:pPr>
            <a:endParaRPr lang="en-US" sz="1000" dirty="0" smtClean="0">
              <a:latin typeface="+mn-lt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300" dirty="0" smtClean="0">
                <a:latin typeface="+mn-lt"/>
              </a:rPr>
              <a:t> Privacy protection and Identification </a:t>
            </a:r>
          </a:p>
          <a:p>
            <a:pPr algn="just">
              <a:buFont typeface="Arial" pitchFamily="34" charset="0"/>
              <a:buChar char="•"/>
            </a:pPr>
            <a:endParaRPr lang="en-US" sz="1000" dirty="0" smtClean="0">
              <a:latin typeface="+mn-lt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300" dirty="0" smtClean="0">
                <a:latin typeface="+mn-lt"/>
              </a:rPr>
              <a:t> Innovations</a:t>
            </a:r>
            <a:endParaRPr lang="en-US" sz="2300" dirty="0">
              <a:latin typeface="+mn-lt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28600" y="228600"/>
            <a:ext cx="7239000" cy="10668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0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Proposed IGF Model of Armenia</a:t>
            </a:r>
            <a:endParaRPr lang="en-US" sz="40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object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3315" name="object 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13316" name="Picture 2" descr="D:\ISOC\LogoIsoc-v15.png"/>
          <p:cNvPicPr>
            <a:picLocks noChangeAspect="1" noChangeArrowheads="1"/>
          </p:cNvPicPr>
          <p:nvPr/>
        </p:nvPicPr>
        <p:blipFill>
          <a:blip r:embed="rId4" cstate="print">
            <a:lum bright="-10000" contrast="30000"/>
          </a:blip>
          <a:srcRect/>
          <a:stretch>
            <a:fillRect/>
          </a:stretch>
        </p:blipFill>
        <p:spPr bwMode="auto">
          <a:xfrm>
            <a:off x="146050" y="5715000"/>
            <a:ext cx="1319213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/>
          </p:cNvSpPr>
          <p:nvPr/>
        </p:nvSpPr>
        <p:spPr bwMode="auto">
          <a:xfrm>
            <a:off x="7010400" y="6248400"/>
            <a:ext cx="2514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sng" dirty="0">
                <a:solidFill>
                  <a:srgbClr val="000000"/>
                </a:solidFill>
                <a:latin typeface="Arial AM" pitchFamily="34" charset="0"/>
                <a:ea typeface="+mj-ea"/>
                <a:cs typeface="+mj-cs"/>
              </a:rPr>
              <a:t>www.isoc.am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76200" y="990600"/>
            <a:ext cx="73152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en-US" sz="2300" dirty="0" smtClean="0">
                <a:latin typeface="+mn-lt"/>
              </a:rPr>
              <a:t> Protection </a:t>
            </a:r>
            <a:r>
              <a:rPr lang="en-US" sz="2300" dirty="0">
                <a:latin typeface="+mn-lt"/>
              </a:rPr>
              <a:t>of Intellectual Property </a:t>
            </a:r>
            <a:endParaRPr lang="en-US" sz="2300" dirty="0" smtClean="0">
              <a:latin typeface="+mn-lt"/>
            </a:endParaRPr>
          </a:p>
          <a:p>
            <a:pPr algn="just">
              <a:buFont typeface="Arial" pitchFamily="34" charset="0"/>
              <a:buChar char="•"/>
            </a:pPr>
            <a:endParaRPr lang="en-US" sz="1000" dirty="0">
              <a:latin typeface="+mn-lt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300" dirty="0" smtClean="0">
                <a:latin typeface="+mn-lt"/>
              </a:rPr>
              <a:t> </a:t>
            </a:r>
            <a:r>
              <a:rPr lang="en-US" sz="2300" dirty="0">
                <a:latin typeface="+mn-lt"/>
              </a:rPr>
              <a:t>Support of Information dissemination on the basis </a:t>
            </a:r>
            <a:r>
              <a:rPr lang="en-US" sz="2300" dirty="0" smtClean="0">
                <a:latin typeface="+mn-lt"/>
              </a:rPr>
              <a:t>of  open license</a:t>
            </a:r>
          </a:p>
          <a:p>
            <a:pPr algn="just"/>
            <a:endParaRPr lang="en-US" sz="1000" dirty="0">
              <a:latin typeface="+mn-lt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300" dirty="0" smtClean="0">
                <a:latin typeface="+mn-lt"/>
              </a:rPr>
              <a:t> </a:t>
            </a:r>
            <a:r>
              <a:rPr lang="en-US" sz="2300" dirty="0">
                <a:latin typeface="+mn-lt"/>
              </a:rPr>
              <a:t>Establishment of local Exchange Centers of </a:t>
            </a:r>
            <a:r>
              <a:rPr lang="en-US" sz="2300" dirty="0" smtClean="0">
                <a:latin typeface="+mn-lt"/>
              </a:rPr>
              <a:t>Internet traffic </a:t>
            </a:r>
            <a:endParaRPr lang="en-US" sz="2300" dirty="0">
              <a:latin typeface="+mn-lt"/>
            </a:endParaRPr>
          </a:p>
          <a:p>
            <a:pPr algn="just">
              <a:buFont typeface="Arial" pitchFamily="34" charset="0"/>
              <a:buChar char="•"/>
            </a:pPr>
            <a:endParaRPr lang="en-US" sz="1000" dirty="0" smtClean="0">
              <a:latin typeface="+mn-lt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300" dirty="0" smtClean="0">
                <a:latin typeface="+mn-lt"/>
              </a:rPr>
              <a:t> </a:t>
            </a:r>
            <a:r>
              <a:rPr lang="en-US" sz="2300" dirty="0">
                <a:latin typeface="+mn-lt"/>
              </a:rPr>
              <a:t>Traffic routing </a:t>
            </a:r>
          </a:p>
          <a:p>
            <a:pPr algn="just">
              <a:buFont typeface="Arial" pitchFamily="34" charset="0"/>
              <a:buChar char="•"/>
            </a:pPr>
            <a:endParaRPr lang="en-US" sz="1000" dirty="0" smtClean="0">
              <a:latin typeface="+mn-lt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300" dirty="0" smtClean="0">
                <a:latin typeface="+mn-lt"/>
              </a:rPr>
              <a:t> </a:t>
            </a:r>
            <a:r>
              <a:rPr lang="en-US" sz="2300" dirty="0">
                <a:latin typeface="+mn-lt"/>
              </a:rPr>
              <a:t>Security </a:t>
            </a:r>
          </a:p>
          <a:p>
            <a:pPr algn="just">
              <a:buFont typeface="Arial" pitchFamily="34" charset="0"/>
              <a:buChar char="•"/>
            </a:pPr>
            <a:endParaRPr lang="en-US" sz="1000" dirty="0" smtClean="0">
              <a:latin typeface="+mn-lt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300" dirty="0" smtClean="0">
                <a:latin typeface="+mn-lt"/>
              </a:rPr>
              <a:t> </a:t>
            </a:r>
            <a:r>
              <a:rPr lang="en-US" sz="2300" dirty="0">
                <a:latin typeface="+mn-lt"/>
              </a:rPr>
              <a:t>Open standards </a:t>
            </a:r>
            <a:endParaRPr lang="en-US" sz="2300" dirty="0" smtClean="0">
              <a:latin typeface="+mn-lt"/>
            </a:endParaRPr>
          </a:p>
          <a:p>
            <a:pPr algn="just">
              <a:buFont typeface="Arial" pitchFamily="34" charset="0"/>
              <a:buChar char="•"/>
            </a:pPr>
            <a:endParaRPr lang="en-US" sz="1000" dirty="0" smtClean="0">
              <a:latin typeface="+mn-lt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300" dirty="0" smtClean="0">
                <a:latin typeface="+mn-lt"/>
              </a:rPr>
              <a:t> Child Online Protection</a:t>
            </a:r>
          </a:p>
          <a:p>
            <a:pPr algn="just">
              <a:buFont typeface="Arial" pitchFamily="34" charset="0"/>
              <a:buChar char="•"/>
            </a:pPr>
            <a:endParaRPr lang="en-US" sz="1000" dirty="0" smtClean="0">
              <a:latin typeface="+mn-lt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300" dirty="0" smtClean="0">
                <a:latin typeface="+mn-lt"/>
              </a:rPr>
              <a:t> Support .</a:t>
            </a:r>
            <a:r>
              <a:rPr lang="en-US" sz="2300" dirty="0" err="1" smtClean="0">
                <a:latin typeface="+mn-lt"/>
              </a:rPr>
              <a:t>հայ</a:t>
            </a:r>
            <a:r>
              <a:rPr lang="en-US" sz="2300" dirty="0" smtClean="0">
                <a:latin typeface="+mn-lt"/>
              </a:rPr>
              <a:t> IDN registration and Armenian content</a:t>
            </a:r>
            <a:endParaRPr lang="en-US" sz="2300" dirty="0">
              <a:latin typeface="+mn-lt"/>
            </a:endParaRPr>
          </a:p>
          <a:p>
            <a:pPr algn="just">
              <a:buFont typeface="Arial" pitchFamily="34" charset="0"/>
              <a:buChar char="•"/>
            </a:pPr>
            <a:endParaRPr lang="en-US" sz="1000" dirty="0" smtClean="0">
              <a:latin typeface="+mn-lt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300" dirty="0" smtClean="0">
                <a:latin typeface="+mn-lt"/>
              </a:rPr>
              <a:t> </a:t>
            </a:r>
            <a:r>
              <a:rPr lang="en-US" sz="2300" dirty="0">
                <a:latin typeface="+mn-lt"/>
              </a:rPr>
              <a:t>Network neutrality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28600" y="228600"/>
            <a:ext cx="7239000" cy="9906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0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Proposed IGF Model of Armenia</a:t>
            </a:r>
            <a:endParaRPr lang="en-US" sz="40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object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4339" name="object 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14340" name="Picture 2" descr="D:\ISOC\LogoIsoc-v15.png"/>
          <p:cNvPicPr>
            <a:picLocks noChangeAspect="1" noChangeArrowheads="1"/>
          </p:cNvPicPr>
          <p:nvPr/>
        </p:nvPicPr>
        <p:blipFill>
          <a:blip r:embed="rId4" cstate="print">
            <a:lum bright="-10000" contrast="30000"/>
          </a:blip>
          <a:srcRect/>
          <a:stretch>
            <a:fillRect/>
          </a:stretch>
        </p:blipFill>
        <p:spPr bwMode="auto">
          <a:xfrm>
            <a:off x="146050" y="5715000"/>
            <a:ext cx="1319213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/>
          </p:cNvSpPr>
          <p:nvPr/>
        </p:nvSpPr>
        <p:spPr bwMode="auto">
          <a:xfrm>
            <a:off x="7010400" y="6248400"/>
            <a:ext cx="2514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sng" dirty="0">
                <a:solidFill>
                  <a:srgbClr val="000000"/>
                </a:solidFill>
                <a:latin typeface="Arial AM" pitchFamily="34" charset="0"/>
                <a:ea typeface="+mj-ea"/>
                <a:cs typeface="+mj-cs"/>
              </a:rPr>
              <a:t>www.isoc.am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0" y="1447800"/>
            <a:ext cx="7391400" cy="3733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en-US" sz="2500" dirty="0">
                <a:latin typeface="+mn-lt"/>
              </a:rPr>
              <a:t>Network Neutrality </a:t>
            </a:r>
            <a:r>
              <a:rPr lang="en-US" sz="2500" dirty="0" smtClean="0">
                <a:latin typeface="+mn-lt"/>
              </a:rPr>
              <a:t>details:</a:t>
            </a:r>
            <a:endParaRPr lang="en-US" sz="2500" dirty="0" smtClean="0">
              <a:latin typeface="+mn-lt"/>
            </a:endParaRPr>
          </a:p>
          <a:p>
            <a:pPr algn="just"/>
            <a:endParaRPr lang="en-US" sz="2800" dirty="0">
              <a:latin typeface="+mn-lt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500" dirty="0" smtClean="0">
                <a:latin typeface="+mn-lt"/>
              </a:rPr>
              <a:t> All </a:t>
            </a:r>
            <a:r>
              <a:rPr lang="en-US" sz="2500" dirty="0">
                <a:latin typeface="+mn-lt"/>
              </a:rPr>
              <a:t>computer ports and internet protocols are open</a:t>
            </a:r>
            <a:r>
              <a:rPr lang="en-US" sz="2800" dirty="0">
                <a:latin typeface="+mn-lt"/>
              </a:rPr>
              <a:t>.</a:t>
            </a:r>
          </a:p>
          <a:p>
            <a:pPr algn="just"/>
            <a:endParaRPr lang="en-US" sz="2800" dirty="0" smtClean="0">
              <a:latin typeface="+mn-lt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500" dirty="0" smtClean="0">
                <a:latin typeface="+mn-lt"/>
              </a:rPr>
              <a:t> Any </a:t>
            </a:r>
            <a:r>
              <a:rPr lang="en-US" sz="2500" dirty="0">
                <a:latin typeface="+mn-lt"/>
              </a:rPr>
              <a:t>information source and destination with any content in internet is transparently accessible</a:t>
            </a:r>
            <a:r>
              <a:rPr lang="en-US" sz="2800" dirty="0">
                <a:latin typeface="+mn-lt"/>
              </a:rPr>
              <a:t>.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28600" y="228600"/>
            <a:ext cx="7239000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0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Proposed IGF Model of Armenia</a:t>
            </a:r>
            <a:endParaRPr lang="en-US" sz="40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object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5363" name="object 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>
                <a:latin typeface="Calibri" pitchFamily="34" charset="0"/>
              </a:rPr>
              <a:t> </a:t>
            </a:r>
          </a:p>
        </p:txBody>
      </p:sp>
      <p:pic>
        <p:nvPicPr>
          <p:cNvPr id="15364" name="Picture 2" descr="D:\ISOC\LogoIsoc-v15.png"/>
          <p:cNvPicPr>
            <a:picLocks noChangeAspect="1" noChangeArrowheads="1"/>
          </p:cNvPicPr>
          <p:nvPr/>
        </p:nvPicPr>
        <p:blipFill>
          <a:blip r:embed="rId4" cstate="print">
            <a:lum bright="-10000" contrast="30000"/>
          </a:blip>
          <a:srcRect/>
          <a:stretch>
            <a:fillRect/>
          </a:stretch>
        </p:blipFill>
        <p:spPr bwMode="auto">
          <a:xfrm>
            <a:off x="146050" y="5715000"/>
            <a:ext cx="1319213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/>
          </p:cNvSpPr>
          <p:nvPr/>
        </p:nvSpPr>
        <p:spPr bwMode="auto">
          <a:xfrm>
            <a:off x="7010400" y="6248400"/>
            <a:ext cx="2514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sng" dirty="0">
                <a:solidFill>
                  <a:srgbClr val="000000"/>
                </a:solidFill>
                <a:latin typeface="Arial AM" pitchFamily="34" charset="0"/>
                <a:ea typeface="+mj-ea"/>
                <a:cs typeface="+mj-cs"/>
              </a:rPr>
              <a:t>www.isoc.am</a:t>
            </a:r>
          </a:p>
        </p:txBody>
      </p:sp>
      <p:sp>
        <p:nvSpPr>
          <p:cNvPr id="15367" name="Content Placeholder 2"/>
          <p:cNvSpPr txBox="1">
            <a:spLocks/>
          </p:cNvSpPr>
          <p:nvPr/>
        </p:nvSpPr>
        <p:spPr bwMode="auto">
          <a:xfrm>
            <a:off x="0" y="1295400"/>
            <a:ext cx="76200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en-US" sz="2300" dirty="0" smtClean="0">
                <a:latin typeface="+mn-lt"/>
              </a:rPr>
              <a:t> No </a:t>
            </a:r>
            <a:r>
              <a:rPr lang="en-US" sz="2300" dirty="0">
                <a:latin typeface="+mn-lt"/>
              </a:rPr>
              <a:t>filtering, except for the following cases:</a:t>
            </a:r>
          </a:p>
          <a:p>
            <a:pPr algn="just"/>
            <a:endParaRPr lang="en-US" sz="2300" dirty="0">
              <a:latin typeface="+mn-lt"/>
            </a:endParaRPr>
          </a:p>
          <a:p>
            <a:pPr algn="just"/>
            <a:r>
              <a:rPr lang="ru-RU" sz="2300" b="1" dirty="0">
                <a:latin typeface="+mn-lt"/>
              </a:rPr>
              <a:t>- </a:t>
            </a:r>
            <a:r>
              <a:rPr lang="en-US" sz="2300" dirty="0" smtClean="0">
                <a:latin typeface="+mn-lt"/>
              </a:rPr>
              <a:t>Law </a:t>
            </a:r>
            <a:r>
              <a:rPr lang="en-US" sz="2300" dirty="0">
                <a:latin typeface="+mn-lt"/>
              </a:rPr>
              <a:t>requirement or Court decision</a:t>
            </a:r>
          </a:p>
          <a:p>
            <a:pPr algn="just">
              <a:buFontTx/>
              <a:buChar char="-"/>
            </a:pPr>
            <a:r>
              <a:rPr lang="en-US" sz="2300" dirty="0">
                <a:latin typeface="+mn-lt"/>
              </a:rPr>
              <a:t> end-user consent  </a:t>
            </a:r>
          </a:p>
          <a:p>
            <a:pPr algn="just">
              <a:buFontTx/>
              <a:buChar char="-"/>
            </a:pPr>
            <a:r>
              <a:rPr lang="en-US" sz="2300" dirty="0">
                <a:latin typeface="+mn-lt"/>
              </a:rPr>
              <a:t> ensuring the robustness and integrity of </a:t>
            </a:r>
            <a:r>
              <a:rPr lang="en-US" sz="2300" dirty="0" smtClean="0">
                <a:latin typeface="+mn-lt"/>
              </a:rPr>
              <a:t>the operator's</a:t>
            </a:r>
          </a:p>
          <a:p>
            <a:pPr algn="just"/>
            <a:r>
              <a:rPr lang="en-US" sz="2300" dirty="0" smtClean="0">
                <a:latin typeface="+mn-lt"/>
              </a:rPr>
              <a:t>  </a:t>
            </a:r>
            <a:r>
              <a:rPr lang="en-US" sz="2300" dirty="0">
                <a:latin typeface="+mn-lt"/>
              </a:rPr>
              <a:t>network with the mandatory </a:t>
            </a:r>
            <a:r>
              <a:rPr lang="en-US" sz="2300" dirty="0" smtClean="0">
                <a:latin typeface="+mn-lt"/>
              </a:rPr>
              <a:t>end-user notice</a:t>
            </a:r>
            <a:endParaRPr lang="en-US" sz="2300" dirty="0">
              <a:latin typeface="+mn-lt"/>
            </a:endParaRPr>
          </a:p>
          <a:p>
            <a:pPr algn="just">
              <a:buFontTx/>
              <a:buChar char="-"/>
            </a:pPr>
            <a:r>
              <a:rPr lang="en-US" sz="2300" dirty="0">
                <a:latin typeface="+mn-lt"/>
              </a:rPr>
              <a:t> preventing the overloading of operator's network, all </a:t>
            </a:r>
            <a:endParaRPr lang="en-US" sz="2300" dirty="0" smtClean="0">
              <a:latin typeface="+mn-lt"/>
            </a:endParaRPr>
          </a:p>
          <a:p>
            <a:pPr algn="just"/>
            <a:r>
              <a:rPr lang="en-US" sz="2300" dirty="0" smtClean="0">
                <a:latin typeface="+mn-lt"/>
              </a:rPr>
              <a:t>  protocols necessarily considered as equal</a:t>
            </a:r>
          </a:p>
          <a:p>
            <a:pPr algn="just">
              <a:buFontTx/>
              <a:buChar char="-"/>
            </a:pPr>
            <a:r>
              <a:rPr lang="en-US" sz="2300" dirty="0" smtClean="0">
                <a:latin typeface="+mn-lt"/>
              </a:rPr>
              <a:t> </a:t>
            </a:r>
            <a:r>
              <a:rPr lang="en-US" sz="2300" dirty="0">
                <a:latin typeface="+mn-lt"/>
              </a:rPr>
              <a:t>protecting users from virus or hacker activity, </a:t>
            </a:r>
            <a:r>
              <a:rPr lang="en-US" sz="2300" dirty="0" err="1">
                <a:latin typeface="+mn-lt"/>
              </a:rPr>
              <a:t>DDoS</a:t>
            </a:r>
            <a:endParaRPr lang="en-US" sz="2300" dirty="0">
              <a:latin typeface="+mn-lt"/>
            </a:endParaRPr>
          </a:p>
          <a:p>
            <a:pPr algn="just"/>
            <a:r>
              <a:rPr lang="en-US" sz="2300" dirty="0">
                <a:latin typeface="+mn-lt"/>
              </a:rPr>
              <a:t>  attacks, protecting against cyber crime in exceptional </a:t>
            </a:r>
          </a:p>
          <a:p>
            <a:pPr algn="just"/>
            <a:r>
              <a:rPr lang="en-US" sz="2300" dirty="0">
                <a:latin typeface="+mn-lt"/>
              </a:rPr>
              <a:t>  circumstances apply traffic filtering.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28600" y="228600"/>
            <a:ext cx="7315200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0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Proposed IGF Model of Armenia</a:t>
            </a:r>
            <a:endParaRPr lang="en-US" sz="40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object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051" name="object 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2052" name="Picture 2" descr="D:\ISOC\LogoIsoc-v15.png"/>
          <p:cNvPicPr>
            <a:picLocks noChangeAspect="1" noChangeArrowheads="1"/>
          </p:cNvPicPr>
          <p:nvPr/>
        </p:nvPicPr>
        <p:blipFill>
          <a:blip r:embed="rId4" cstate="print">
            <a:lum bright="-10000" contrast="30000"/>
          </a:blip>
          <a:srcRect/>
          <a:stretch>
            <a:fillRect/>
          </a:stretch>
        </p:blipFill>
        <p:spPr bwMode="auto">
          <a:xfrm>
            <a:off x="146050" y="5715000"/>
            <a:ext cx="1319213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/>
          </p:cNvSpPr>
          <p:nvPr/>
        </p:nvSpPr>
        <p:spPr bwMode="auto">
          <a:xfrm>
            <a:off x="7010400" y="6248400"/>
            <a:ext cx="2514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sng" dirty="0">
                <a:solidFill>
                  <a:srgbClr val="000000"/>
                </a:solidFill>
                <a:latin typeface="Arial AM" pitchFamily="34" charset="0"/>
                <a:ea typeface="+mj-ea"/>
                <a:cs typeface="+mj-cs"/>
              </a:rPr>
              <a:t>www.isoc.am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8576" y="1219200"/>
            <a:ext cx="7467600" cy="44196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kern="0" dirty="0" smtClean="0">
                <a:solidFill>
                  <a:srgbClr val="000000"/>
                </a:solidFill>
                <a:latin typeface="+mn-lt"/>
              </a:rPr>
              <a:t>March 14, 2014 - NTIA announced its intent to transition key Internet domain name functions to the global multistakeholder community</a:t>
            </a:r>
            <a:r>
              <a:rPr lang="en-US" sz="2300" kern="0" dirty="0" smtClean="0">
                <a:solidFill>
                  <a:srgbClr val="000000"/>
                </a:solidFill>
                <a:latin typeface="+mn-lt"/>
              </a:rPr>
              <a:t>.</a:t>
            </a:r>
          </a:p>
          <a:p>
            <a:pPr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300" dirty="0">
              <a:latin typeface="+mn-lt"/>
              <a:cs typeface="+mn-cs"/>
            </a:endParaRPr>
          </a:p>
          <a:p>
            <a:pPr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kern="0" dirty="0" smtClean="0">
                <a:solidFill>
                  <a:srgbClr val="000000"/>
                </a:solidFill>
                <a:latin typeface="+mn-lt"/>
              </a:rPr>
              <a:t>Transition proposal must have broad community support and address the following four principles</a:t>
            </a:r>
            <a:r>
              <a:rPr lang="en-US" sz="2300" kern="0" dirty="0" smtClean="0">
                <a:solidFill>
                  <a:srgbClr val="000000"/>
                </a:solidFill>
                <a:latin typeface="+mn-lt"/>
              </a:rPr>
              <a:t>:</a:t>
            </a:r>
            <a:endParaRPr lang="en-US" sz="2300" dirty="0">
              <a:latin typeface="+mn-lt"/>
              <a:cs typeface="+mn-cs"/>
            </a:endParaRPr>
          </a:p>
          <a:p>
            <a:pPr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300" dirty="0">
              <a:latin typeface="+mn-lt"/>
              <a:cs typeface="+mn-cs"/>
            </a:endParaRP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300" kern="0" dirty="0" smtClean="0">
                <a:solidFill>
                  <a:srgbClr val="000000"/>
                </a:solidFill>
                <a:latin typeface="+mn-lt"/>
              </a:rPr>
              <a:t>Support and enhance the multistakeholder model;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300" kern="0" dirty="0" smtClean="0">
                <a:solidFill>
                  <a:srgbClr val="000000"/>
                </a:solidFill>
                <a:latin typeface="+mn-lt"/>
              </a:rPr>
              <a:t>Maintain the security, stability, and resiliency of the Internet DNS;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300" kern="0" dirty="0" smtClean="0">
                <a:solidFill>
                  <a:srgbClr val="000000"/>
                </a:solidFill>
                <a:latin typeface="+mn-lt"/>
              </a:rPr>
              <a:t>Meet the needs and expectation of the global customers and partners of the IANA services; 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300" kern="0" dirty="0" smtClean="0">
                <a:solidFill>
                  <a:srgbClr val="000000"/>
                </a:solidFill>
                <a:latin typeface="+mn-lt"/>
              </a:rPr>
              <a:t>Maintain the openness of the Internet.</a:t>
            </a:r>
            <a:endParaRPr lang="en-US" sz="2300" dirty="0">
              <a:latin typeface="+mn-lt"/>
              <a:cs typeface="+mn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28600" y="228600"/>
            <a:ext cx="7696200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0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Certain Facts - NTIA Announcement</a:t>
            </a:r>
          </a:p>
          <a:p>
            <a:pPr algn="ctr" fontAlgn="auto">
              <a:spcAft>
                <a:spcPts val="0"/>
              </a:spcAft>
              <a:defRPr/>
            </a:pPr>
            <a:endParaRPr lang="en-US" sz="40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AM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object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051" name="object 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2052" name="Picture 2" descr="D:\ISOC\LogoIsoc-v15.png"/>
          <p:cNvPicPr>
            <a:picLocks noChangeAspect="1" noChangeArrowheads="1"/>
          </p:cNvPicPr>
          <p:nvPr/>
        </p:nvPicPr>
        <p:blipFill>
          <a:blip r:embed="rId4" cstate="print">
            <a:lum bright="-10000" contrast="30000"/>
          </a:blip>
          <a:srcRect/>
          <a:stretch>
            <a:fillRect/>
          </a:stretch>
        </p:blipFill>
        <p:spPr bwMode="auto">
          <a:xfrm>
            <a:off x="146050" y="5715000"/>
            <a:ext cx="1319213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/>
          </p:cNvSpPr>
          <p:nvPr/>
        </p:nvSpPr>
        <p:spPr bwMode="auto">
          <a:xfrm>
            <a:off x="7010400" y="6248400"/>
            <a:ext cx="2514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sng" dirty="0">
                <a:solidFill>
                  <a:srgbClr val="000000"/>
                </a:solidFill>
                <a:latin typeface="Arial AM" pitchFamily="34" charset="0"/>
                <a:ea typeface="+mj-ea"/>
                <a:cs typeface="+mj-cs"/>
              </a:rPr>
              <a:t>www.isoc.am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" y="1600200"/>
            <a:ext cx="7467600" cy="4191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dirty="0" smtClean="0">
                <a:latin typeface="+mn-lt"/>
              </a:rPr>
              <a:t>NTIA will not accept a proposal that replaces the NTIA role with a government-led or an inter-governmental organization solution</a:t>
            </a:r>
            <a:r>
              <a:rPr lang="en-US" sz="2300" kern="0" dirty="0" smtClean="0">
                <a:solidFill>
                  <a:srgbClr val="000000"/>
                </a:solidFill>
                <a:latin typeface="+mn-lt"/>
              </a:rPr>
              <a:t>.</a:t>
            </a:r>
          </a:p>
          <a:p>
            <a:pPr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300" dirty="0">
              <a:latin typeface="+mn-lt"/>
              <a:cs typeface="+mn-cs"/>
            </a:endParaRPr>
          </a:p>
          <a:p>
            <a:pPr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dirty="0" smtClean="0">
                <a:latin typeface="+mn-lt"/>
              </a:rPr>
              <a:t>Is it realistic to create or modify an existing international authoritative structure or NTIA tries to identify the real candidates able to carry out the IANA stewardship? We’ll see it in 2015</a:t>
            </a:r>
            <a:r>
              <a:rPr lang="en-US" sz="2300" dirty="0" smtClean="0">
                <a:latin typeface="+mn-lt"/>
              </a:rPr>
              <a:t>. </a:t>
            </a:r>
            <a:endParaRPr lang="en-US" sz="2300" dirty="0">
              <a:latin typeface="+mn-lt"/>
              <a:cs typeface="+mn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52400" y="228600"/>
            <a:ext cx="7772400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0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Certain Facts - NTIA Announcement</a:t>
            </a:r>
          </a:p>
          <a:p>
            <a:pPr algn="ctr" fontAlgn="auto">
              <a:spcAft>
                <a:spcPts val="0"/>
              </a:spcAft>
              <a:defRPr/>
            </a:pPr>
            <a:endParaRPr lang="en-US" sz="4000" b="1" kern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AM" pitchFamily="34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en-US" sz="40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AM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object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5123" name="object 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5124" name="Picture 2" descr="D:\ISOC\LogoIsoc-v15.png"/>
          <p:cNvPicPr>
            <a:picLocks noChangeAspect="1" noChangeArrowheads="1"/>
          </p:cNvPicPr>
          <p:nvPr/>
        </p:nvPicPr>
        <p:blipFill>
          <a:blip r:embed="rId4" cstate="print">
            <a:lum bright="-10000" contrast="30000"/>
          </a:blip>
          <a:srcRect/>
          <a:stretch>
            <a:fillRect/>
          </a:stretch>
        </p:blipFill>
        <p:spPr bwMode="auto">
          <a:xfrm>
            <a:off x="146050" y="5715000"/>
            <a:ext cx="1319213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/>
          </p:cNvSpPr>
          <p:nvPr/>
        </p:nvSpPr>
        <p:spPr bwMode="auto">
          <a:xfrm>
            <a:off x="7010400" y="6248400"/>
            <a:ext cx="2514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sng" dirty="0">
                <a:solidFill>
                  <a:srgbClr val="000000"/>
                </a:solidFill>
                <a:latin typeface="Arial AM" pitchFamily="34" charset="0"/>
                <a:ea typeface="+mj-ea"/>
                <a:cs typeface="+mj-cs"/>
              </a:rPr>
              <a:t>www.isoc.am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381000"/>
            <a:ext cx="6248400" cy="12192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sz="40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IANA transition - ICANN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-381000" y="1066800"/>
            <a:ext cx="77724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ct val="90000"/>
              </a:lnSpc>
              <a:buFont typeface="Wingdings 2" pitchFamily="18" charset="2"/>
              <a:buNone/>
            </a:pPr>
            <a:endParaRPr lang="en-US" sz="2300" dirty="0" smtClean="0">
              <a:latin typeface="+mn-lt"/>
            </a:endParaRPr>
          </a:p>
          <a:p>
            <a:pPr lvl="1" algn="just">
              <a:lnSpc>
                <a:spcPct val="90000"/>
              </a:lnSpc>
            </a:pPr>
            <a:endParaRPr lang="en-US" sz="2500" dirty="0" smtClean="0">
              <a:latin typeface="+mn-lt"/>
            </a:endParaRPr>
          </a:p>
          <a:p>
            <a:pPr lvl="1" algn="just">
              <a:lnSpc>
                <a:spcPct val="90000"/>
              </a:lnSpc>
            </a:pPr>
            <a:r>
              <a:rPr lang="en-US" sz="2500" dirty="0" smtClean="0">
                <a:latin typeface="+mn-lt"/>
              </a:rPr>
              <a:t>ICANN formally is a US Corporation though its Global Hubs and At-Large Structures work to assign a global structure image. </a:t>
            </a:r>
          </a:p>
          <a:p>
            <a:pPr lvl="1" algn="just">
              <a:lnSpc>
                <a:spcPct val="90000"/>
              </a:lnSpc>
              <a:buFont typeface="Arial" pitchFamily="34" charset="0"/>
              <a:buChar char="•"/>
            </a:pPr>
            <a:endParaRPr lang="en-US" sz="2500" dirty="0" smtClean="0">
              <a:latin typeface="+mn-lt"/>
            </a:endParaRPr>
          </a:p>
          <a:p>
            <a:pPr lvl="1" algn="just">
              <a:lnSpc>
                <a:spcPct val="90000"/>
              </a:lnSpc>
            </a:pPr>
            <a:r>
              <a:rPr lang="en-US" sz="2500" dirty="0" smtClean="0">
                <a:latin typeface="+mn-lt"/>
              </a:rPr>
              <a:t>ALSs can be more than one within a country. </a:t>
            </a:r>
          </a:p>
          <a:p>
            <a:pPr lvl="1" algn="just">
              <a:lnSpc>
                <a:spcPct val="90000"/>
              </a:lnSpc>
              <a:buFont typeface="Arial" pitchFamily="34" charset="0"/>
              <a:buChar char="•"/>
            </a:pPr>
            <a:endParaRPr lang="en-US" sz="2500" dirty="0" smtClean="0">
              <a:latin typeface="+mn-lt"/>
            </a:endParaRPr>
          </a:p>
          <a:p>
            <a:pPr lvl="1" algn="just">
              <a:lnSpc>
                <a:spcPct val="90000"/>
              </a:lnSpc>
            </a:pPr>
            <a:r>
              <a:rPr lang="en-US" sz="2500" dirty="0" err="1" smtClean="0">
                <a:latin typeface="+mn-lt"/>
              </a:rPr>
              <a:t>Multistakeholderism</a:t>
            </a:r>
            <a:r>
              <a:rPr lang="en-US" sz="2500" dirty="0" smtClean="0">
                <a:latin typeface="+mn-lt"/>
              </a:rPr>
              <a:t> is provided by GAC representation.</a:t>
            </a:r>
          </a:p>
          <a:p>
            <a:pPr lvl="1" algn="just">
              <a:lnSpc>
                <a:spcPct val="90000"/>
              </a:lnSpc>
            </a:pPr>
            <a:endParaRPr lang="en-US" sz="2500" dirty="0" smtClean="0">
              <a:latin typeface="+mn-lt"/>
            </a:endParaRPr>
          </a:p>
          <a:p>
            <a:pPr lvl="1" algn="just">
              <a:lnSpc>
                <a:spcPct val="90000"/>
              </a:lnSpc>
            </a:pPr>
            <a:endParaRPr lang="en-US" sz="2500" dirty="0" smtClean="0">
              <a:latin typeface="+mn-lt"/>
            </a:endParaRPr>
          </a:p>
        </p:txBody>
      </p:sp>
      <p:pic>
        <p:nvPicPr>
          <p:cNvPr id="1026" name="Picture 2" descr="C:\Users\Susanna Badalyan\Desktop\2000px-ICANN.svg копия.PNG"/>
          <p:cNvPicPr>
            <a:picLocks noChangeAspect="1" noChangeArrowheads="1"/>
          </p:cNvPicPr>
          <p:nvPr/>
        </p:nvPicPr>
        <p:blipFill>
          <a:blip r:embed="rId5" cstate="print">
            <a:lum bright="40000" contrast="-40000"/>
          </a:blip>
          <a:srcRect/>
          <a:stretch>
            <a:fillRect/>
          </a:stretch>
        </p:blipFill>
        <p:spPr bwMode="auto">
          <a:xfrm>
            <a:off x="1295400" y="1447800"/>
            <a:ext cx="5170488" cy="411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object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5123" name="object 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5124" name="Picture 2" descr="D:\ISOC\LogoIsoc-v15.png"/>
          <p:cNvPicPr>
            <a:picLocks noChangeAspect="1" noChangeArrowheads="1"/>
          </p:cNvPicPr>
          <p:nvPr/>
        </p:nvPicPr>
        <p:blipFill>
          <a:blip r:embed="rId5" cstate="print">
            <a:lum bright="-10000" contrast="30000"/>
          </a:blip>
          <a:srcRect/>
          <a:stretch>
            <a:fillRect/>
          </a:stretch>
        </p:blipFill>
        <p:spPr bwMode="auto">
          <a:xfrm>
            <a:off x="146050" y="5715000"/>
            <a:ext cx="1319213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/>
          </p:cNvSpPr>
          <p:nvPr/>
        </p:nvSpPr>
        <p:spPr bwMode="auto">
          <a:xfrm>
            <a:off x="7010400" y="6248400"/>
            <a:ext cx="2514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sng" dirty="0">
                <a:solidFill>
                  <a:srgbClr val="000000"/>
                </a:solidFill>
                <a:latin typeface="Arial AM" pitchFamily="34" charset="0"/>
                <a:ea typeface="+mj-ea"/>
                <a:cs typeface="+mj-cs"/>
              </a:rPr>
              <a:t>www.isoc.am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381000"/>
            <a:ext cx="6248400" cy="9144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sz="40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IANA transition - </a:t>
            </a:r>
            <a:r>
              <a:rPr lang="en-US" sz="40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ISOC</a:t>
            </a:r>
            <a:endParaRPr lang="en-US" sz="40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-381000" y="1143000"/>
            <a:ext cx="7772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1" algn="just">
              <a:lnSpc>
                <a:spcPct val="90000"/>
              </a:lnSpc>
            </a:pPr>
            <a:r>
              <a:rPr lang="en-US" sz="2500" dirty="0" smtClean="0">
                <a:latin typeface="+mn-lt"/>
              </a:rPr>
              <a:t>ISOC formally is a US registered organization.</a:t>
            </a:r>
          </a:p>
          <a:p>
            <a:pPr lvl="1" algn="just">
              <a:lnSpc>
                <a:spcPct val="90000"/>
              </a:lnSpc>
            </a:pPr>
            <a:r>
              <a:rPr lang="en-US" sz="2500" dirty="0" smtClean="0">
                <a:latin typeface="+mn-lt"/>
              </a:rPr>
              <a:t>ISOC Chapters have ambivalent status - some of them are independent local NGOs, others are ISOC affiliated structures. </a:t>
            </a:r>
            <a:endParaRPr lang="en-US" sz="2500" dirty="0">
              <a:latin typeface="+mn-lt"/>
            </a:endParaRPr>
          </a:p>
          <a:p>
            <a:pPr lvl="1" algn="just">
              <a:lnSpc>
                <a:spcPct val="90000"/>
              </a:lnSpc>
              <a:buFont typeface="Arial" pitchFamily="34" charset="0"/>
              <a:buChar char="•"/>
            </a:pPr>
            <a:endParaRPr lang="en-US" sz="2500" dirty="0">
              <a:latin typeface="+mn-lt"/>
            </a:endParaRPr>
          </a:p>
          <a:p>
            <a:pPr lvl="1" algn="just">
              <a:lnSpc>
                <a:spcPct val="90000"/>
              </a:lnSpc>
            </a:pPr>
            <a:r>
              <a:rPr lang="en-US" sz="2500" dirty="0" smtClean="0">
                <a:latin typeface="+mn-lt"/>
              </a:rPr>
              <a:t>ISOC may have more than one Chapter in a country, which creates a country representation problem. </a:t>
            </a:r>
            <a:endParaRPr lang="en-US" sz="2500" dirty="0">
              <a:latin typeface="+mn-lt"/>
            </a:endParaRPr>
          </a:p>
          <a:p>
            <a:pPr lvl="1" algn="just">
              <a:lnSpc>
                <a:spcPct val="90000"/>
              </a:lnSpc>
              <a:buFont typeface="Arial" pitchFamily="34" charset="0"/>
              <a:buChar char="•"/>
            </a:pPr>
            <a:endParaRPr lang="en-US" sz="2500" dirty="0">
              <a:latin typeface="+mn-lt"/>
            </a:endParaRPr>
          </a:p>
          <a:p>
            <a:pPr lvl="1" algn="just">
              <a:lnSpc>
                <a:spcPct val="90000"/>
              </a:lnSpc>
            </a:pPr>
            <a:r>
              <a:rPr lang="en-US" sz="2500" dirty="0" smtClean="0">
                <a:latin typeface="+mn-lt"/>
              </a:rPr>
              <a:t>ISOC Chapters being an US subsidiary can be considered as a foreign agent in some countries.</a:t>
            </a:r>
          </a:p>
          <a:p>
            <a:pPr lvl="1" algn="just">
              <a:lnSpc>
                <a:spcPct val="90000"/>
              </a:lnSpc>
            </a:pPr>
            <a:endParaRPr lang="en-US" sz="2500" dirty="0">
              <a:latin typeface="+mn-lt"/>
            </a:endParaRPr>
          </a:p>
          <a:p>
            <a:pPr lvl="1" algn="just">
              <a:lnSpc>
                <a:spcPct val="90000"/>
              </a:lnSpc>
            </a:pPr>
            <a:r>
              <a:rPr lang="en-US" sz="2500" dirty="0" smtClean="0">
                <a:latin typeface="+mn-lt"/>
              </a:rPr>
              <a:t>No direct Government inclusion in ISOC as a part of Multistakeholder model.</a:t>
            </a:r>
          </a:p>
          <a:p>
            <a:pPr lvl="1" algn="just">
              <a:lnSpc>
                <a:spcPct val="90000"/>
              </a:lnSpc>
            </a:pPr>
            <a:endParaRPr lang="en-US" sz="2300" dirty="0" smtClean="0">
              <a:latin typeface="+mn-lt"/>
            </a:endParaRPr>
          </a:p>
        </p:txBody>
      </p:sp>
      <p:pic>
        <p:nvPicPr>
          <p:cNvPr id="9" name="Picture 2" descr="C:\Users\Susanna Badalyan\Desktop\internet society копия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" y="1981200"/>
            <a:ext cx="6557458" cy="259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object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5123" name="object 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5124" name="Picture 2" descr="D:\ISOC\LogoIsoc-v15.png"/>
          <p:cNvPicPr>
            <a:picLocks noChangeAspect="1" noChangeArrowheads="1"/>
          </p:cNvPicPr>
          <p:nvPr/>
        </p:nvPicPr>
        <p:blipFill>
          <a:blip r:embed="rId4" cstate="print">
            <a:lum bright="-10000" contrast="30000"/>
          </a:blip>
          <a:srcRect/>
          <a:stretch>
            <a:fillRect/>
          </a:stretch>
        </p:blipFill>
        <p:spPr bwMode="auto">
          <a:xfrm>
            <a:off x="146050" y="5715000"/>
            <a:ext cx="1319213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/>
          </p:cNvSpPr>
          <p:nvPr/>
        </p:nvSpPr>
        <p:spPr bwMode="auto">
          <a:xfrm>
            <a:off x="7010400" y="6248400"/>
            <a:ext cx="2514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sng" dirty="0">
                <a:solidFill>
                  <a:srgbClr val="000000"/>
                </a:solidFill>
                <a:latin typeface="Arial AM" pitchFamily="34" charset="0"/>
                <a:ea typeface="+mj-ea"/>
                <a:cs typeface="+mj-cs"/>
              </a:rPr>
              <a:t>www.isoc.am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381000"/>
            <a:ext cx="6248400" cy="10668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sz="40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IANA transition - </a:t>
            </a:r>
            <a:r>
              <a:rPr lang="en-US" sz="40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ITU</a:t>
            </a:r>
            <a:endParaRPr lang="en-US" sz="40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-381000" y="1219200"/>
            <a:ext cx="77724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ct val="90000"/>
              </a:lnSpc>
              <a:buFont typeface="Wingdings 2" pitchFamily="18" charset="2"/>
              <a:buNone/>
            </a:pPr>
            <a:endParaRPr lang="en-US" sz="2300" dirty="0">
              <a:latin typeface="+mn-lt"/>
            </a:endParaRPr>
          </a:p>
          <a:p>
            <a:pPr lvl="1" algn="just">
              <a:lnSpc>
                <a:spcPct val="90000"/>
              </a:lnSpc>
            </a:pPr>
            <a:r>
              <a:rPr lang="en-US" sz="2500" dirty="0" smtClean="0">
                <a:latin typeface="+mn-lt"/>
              </a:rPr>
              <a:t>ITU is an Inter-Governmental Organization, founded on a Multi-Lateral Agreement basis.</a:t>
            </a:r>
          </a:p>
          <a:p>
            <a:pPr lvl="1" algn="just">
              <a:lnSpc>
                <a:spcPct val="90000"/>
              </a:lnSpc>
            </a:pPr>
            <a:endParaRPr lang="en-US" sz="2500" dirty="0" smtClean="0">
              <a:latin typeface="+mn-lt"/>
            </a:endParaRPr>
          </a:p>
          <a:p>
            <a:pPr lvl="1" algn="just">
              <a:lnSpc>
                <a:spcPct val="90000"/>
              </a:lnSpc>
            </a:pPr>
            <a:r>
              <a:rPr lang="en-US" sz="2500" dirty="0" smtClean="0">
                <a:latin typeface="+mn-lt"/>
              </a:rPr>
              <a:t>Each of 194 countries has 1 vote. </a:t>
            </a:r>
            <a:endParaRPr lang="en-US" sz="2500" dirty="0">
              <a:latin typeface="+mn-lt"/>
            </a:endParaRPr>
          </a:p>
          <a:p>
            <a:pPr lvl="1" algn="just">
              <a:lnSpc>
                <a:spcPct val="90000"/>
              </a:lnSpc>
              <a:buFont typeface="Arial" pitchFamily="34" charset="0"/>
              <a:buChar char="•"/>
            </a:pPr>
            <a:endParaRPr lang="en-US" sz="2500" dirty="0">
              <a:latin typeface="+mn-lt"/>
            </a:endParaRPr>
          </a:p>
          <a:p>
            <a:pPr lvl="1" algn="just">
              <a:lnSpc>
                <a:spcPct val="90000"/>
              </a:lnSpc>
            </a:pPr>
            <a:r>
              <a:rPr lang="en-US" sz="2500" dirty="0" smtClean="0">
                <a:latin typeface="+mn-lt"/>
              </a:rPr>
              <a:t>Sector Members have no direct influence on voting procedure. </a:t>
            </a:r>
            <a:endParaRPr lang="en-US" sz="2500" dirty="0">
              <a:latin typeface="+mn-lt"/>
            </a:endParaRPr>
          </a:p>
          <a:p>
            <a:pPr lvl="1" algn="just">
              <a:lnSpc>
                <a:spcPct val="90000"/>
              </a:lnSpc>
              <a:buFont typeface="Arial" pitchFamily="34" charset="0"/>
              <a:buChar char="•"/>
            </a:pPr>
            <a:endParaRPr lang="en-US" sz="2500" dirty="0">
              <a:latin typeface="+mn-lt"/>
            </a:endParaRPr>
          </a:p>
          <a:p>
            <a:pPr lvl="1" algn="just">
              <a:lnSpc>
                <a:spcPct val="90000"/>
              </a:lnSpc>
            </a:pPr>
            <a:r>
              <a:rPr lang="en-US" sz="2500" dirty="0" smtClean="0">
                <a:latin typeface="+mn-lt"/>
              </a:rPr>
              <a:t>UN itself is also an Inter-Governmental Structure.</a:t>
            </a:r>
          </a:p>
        </p:txBody>
      </p:sp>
      <p:pic>
        <p:nvPicPr>
          <p:cNvPr id="10" name="Picture 3" descr="C:\Users\Susanna Badalyan\Desktop\itu-international_telecommunication_union-logo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47800" y="1143000"/>
            <a:ext cx="4741863" cy="51799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object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051" name="object 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2052" name="Picture 2" descr="D:\ISOC\LogoIsoc-v15.png"/>
          <p:cNvPicPr>
            <a:picLocks noChangeAspect="1" noChangeArrowheads="1"/>
          </p:cNvPicPr>
          <p:nvPr/>
        </p:nvPicPr>
        <p:blipFill>
          <a:blip r:embed="rId4" cstate="print">
            <a:lum bright="-10000" contrast="30000"/>
          </a:blip>
          <a:srcRect/>
          <a:stretch>
            <a:fillRect/>
          </a:stretch>
        </p:blipFill>
        <p:spPr bwMode="auto">
          <a:xfrm>
            <a:off x="146050" y="5715000"/>
            <a:ext cx="1319213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/>
          </p:cNvSpPr>
          <p:nvPr/>
        </p:nvSpPr>
        <p:spPr bwMode="auto">
          <a:xfrm>
            <a:off x="7010400" y="6248400"/>
            <a:ext cx="2514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sng" dirty="0">
                <a:solidFill>
                  <a:srgbClr val="000000"/>
                </a:solidFill>
                <a:latin typeface="Arial AM" pitchFamily="34" charset="0"/>
                <a:ea typeface="+mj-ea"/>
                <a:cs typeface="+mj-cs"/>
              </a:rPr>
              <a:t>www.isoc.am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" y="1600200"/>
            <a:ext cx="7467600" cy="4191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dirty="0" smtClean="0">
                <a:latin typeface="+mn-lt"/>
              </a:rPr>
              <a:t>IGF is the closest to the multistakeholder model but it has no clear organizational structure, it is not a permanent body and is managed by the UN</a:t>
            </a:r>
            <a:r>
              <a:rPr lang="en-US" sz="2500" kern="0" dirty="0" smtClean="0">
                <a:solidFill>
                  <a:srgbClr val="000000"/>
                </a:solidFill>
                <a:latin typeface="+mn-lt"/>
              </a:rPr>
              <a:t>.</a:t>
            </a:r>
          </a:p>
          <a:p>
            <a:pPr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500" dirty="0">
              <a:latin typeface="+mn-lt"/>
              <a:cs typeface="+mn-cs"/>
            </a:endParaRPr>
          </a:p>
          <a:p>
            <a:pPr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dirty="0" smtClean="0">
                <a:latin typeface="+mn-lt"/>
              </a:rPr>
              <a:t>The proposed solution may be either the re-structuring of the existing organizations or the creation of a new body. </a:t>
            </a:r>
            <a:endParaRPr lang="en-US" sz="2500" dirty="0">
              <a:latin typeface="+mn-lt"/>
              <a:cs typeface="+mn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228600"/>
            <a:ext cx="6553200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0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IANA transition - </a:t>
            </a:r>
            <a:r>
              <a:rPr lang="en-US" sz="40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IGF</a:t>
            </a:r>
          </a:p>
          <a:p>
            <a:pPr algn="ctr" fontAlgn="auto">
              <a:spcAft>
                <a:spcPts val="0"/>
              </a:spcAft>
              <a:defRPr/>
            </a:pPr>
            <a:endParaRPr lang="en-US" sz="4000" b="1" kern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 fontAlgn="auto">
              <a:spcAft>
                <a:spcPts val="0"/>
              </a:spcAft>
              <a:defRPr/>
            </a:pPr>
            <a:endParaRPr lang="en-US" sz="40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Picture 4" descr="D:\ISOC\logos\IGF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996" y="2286000"/>
            <a:ext cx="6988004" cy="236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object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6387" name="object 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16388" name="Picture 2" descr="D:\ISOC\LogoIsoc-v15.png"/>
          <p:cNvPicPr>
            <a:picLocks noChangeAspect="1" noChangeArrowheads="1"/>
          </p:cNvPicPr>
          <p:nvPr/>
        </p:nvPicPr>
        <p:blipFill>
          <a:blip r:embed="rId4" cstate="print">
            <a:lum bright="-10000" contrast="30000"/>
          </a:blip>
          <a:srcRect/>
          <a:stretch>
            <a:fillRect/>
          </a:stretch>
        </p:blipFill>
        <p:spPr bwMode="auto">
          <a:xfrm>
            <a:off x="146050" y="5715000"/>
            <a:ext cx="1319213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/>
          </p:cNvSpPr>
          <p:nvPr/>
        </p:nvSpPr>
        <p:spPr bwMode="auto">
          <a:xfrm>
            <a:off x="7010400" y="6248400"/>
            <a:ext cx="2514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sng" dirty="0">
                <a:solidFill>
                  <a:srgbClr val="000000"/>
                </a:solidFill>
                <a:latin typeface="Arial AM" pitchFamily="34" charset="0"/>
                <a:ea typeface="+mj-ea"/>
                <a:cs typeface="+mj-cs"/>
              </a:rPr>
              <a:t>www.isoc.am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0" y="1143000"/>
            <a:ext cx="7467600" cy="4495800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spcBef>
                <a:spcPct val="20000"/>
              </a:spcBef>
              <a:defRPr/>
            </a:pPr>
            <a:r>
              <a:rPr lang="en-US" sz="2500" kern="0" dirty="0" smtClean="0">
                <a:solidFill>
                  <a:srgbClr val="000000"/>
                </a:solidFill>
                <a:latin typeface="+mn-lt"/>
                <a:ea typeface="Verdana" pitchFamily="34" charset="0"/>
                <a:cs typeface="Verdana" pitchFamily="34" charset="0"/>
              </a:rPr>
              <a:t>	</a:t>
            </a:r>
          </a:p>
          <a:p>
            <a:pPr marL="342900" indent="-342900" algn="just">
              <a:spcBef>
                <a:spcPct val="20000"/>
              </a:spcBef>
              <a:defRPr/>
            </a:pPr>
            <a:endParaRPr lang="en-US" sz="1000" kern="0" dirty="0">
              <a:solidFill>
                <a:srgbClr val="000000"/>
              </a:solidFill>
              <a:latin typeface="+mn-lt"/>
              <a:cs typeface="+mn-cs"/>
            </a:endParaRPr>
          </a:p>
          <a:p>
            <a:pPr marL="342900" indent="-342900" algn="just">
              <a:spcBef>
                <a:spcPct val="20000"/>
              </a:spcBef>
              <a:defRPr/>
            </a:pPr>
            <a:r>
              <a:rPr lang="en-US" sz="2500" kern="0" dirty="0" smtClean="0">
                <a:solidFill>
                  <a:srgbClr val="000000"/>
                </a:solidFill>
                <a:latin typeface="+mn-lt"/>
                <a:ea typeface="Verdana" pitchFamily="34" charset="0"/>
                <a:cs typeface="Verdana" pitchFamily="34" charset="0"/>
              </a:rPr>
              <a:t>	Our </a:t>
            </a:r>
            <a:r>
              <a:rPr lang="en-US" sz="2500" kern="0" dirty="0">
                <a:solidFill>
                  <a:srgbClr val="000000"/>
                </a:solidFill>
                <a:latin typeface="+mn-lt"/>
                <a:cs typeface="+mn-cs"/>
              </a:rPr>
              <a:t>suggestion is to create </a:t>
            </a:r>
            <a:r>
              <a:rPr lang="en-US" sz="2500" kern="0" dirty="0" smtClean="0">
                <a:solidFill>
                  <a:srgbClr val="000000"/>
                </a:solidFill>
                <a:latin typeface="+mn-lt"/>
                <a:cs typeface="+mn-cs"/>
              </a:rPr>
              <a:t>local permanent IGF body </a:t>
            </a:r>
            <a:r>
              <a:rPr lang="en-US" sz="2500" kern="0" dirty="0">
                <a:solidFill>
                  <a:srgbClr val="000000"/>
                </a:solidFill>
                <a:latin typeface="+mn-lt"/>
                <a:cs typeface="+mn-cs"/>
              </a:rPr>
              <a:t>in all </a:t>
            </a:r>
            <a:r>
              <a:rPr lang="en-US" sz="2500" kern="0" dirty="0" smtClean="0">
                <a:solidFill>
                  <a:srgbClr val="000000"/>
                </a:solidFill>
                <a:latin typeface="+mn-lt"/>
                <a:cs typeface="+mn-cs"/>
              </a:rPr>
              <a:t>countries and with their participation to establish </a:t>
            </a:r>
            <a:r>
              <a:rPr lang="en-US" sz="2500" kern="0" dirty="0">
                <a:solidFill>
                  <a:srgbClr val="000000"/>
                </a:solidFill>
                <a:latin typeface="+mn-lt"/>
                <a:cs typeface="+mn-cs"/>
              </a:rPr>
              <a:t>an association </a:t>
            </a:r>
            <a:r>
              <a:rPr lang="en-US" sz="2500" kern="0" dirty="0" smtClean="0">
                <a:solidFill>
                  <a:srgbClr val="000000"/>
                </a:solidFill>
                <a:latin typeface="+mn-lt"/>
                <a:cs typeface="+mn-cs"/>
              </a:rPr>
              <a:t>of independent </a:t>
            </a:r>
            <a:r>
              <a:rPr lang="en-US" sz="2500" kern="0" dirty="0">
                <a:solidFill>
                  <a:srgbClr val="000000"/>
                </a:solidFill>
                <a:latin typeface="+mn-lt"/>
                <a:cs typeface="+mn-cs"/>
              </a:rPr>
              <a:t>local IGFs. </a:t>
            </a:r>
          </a:p>
          <a:p>
            <a:pPr marL="342900" indent="-342900" algn="just">
              <a:spcBef>
                <a:spcPct val="20000"/>
              </a:spcBef>
              <a:defRPr/>
            </a:pPr>
            <a:r>
              <a:rPr lang="en-US" sz="2500" kern="0" dirty="0" smtClean="0">
                <a:solidFill>
                  <a:srgbClr val="000000"/>
                </a:solidFill>
                <a:latin typeface="+mn-lt"/>
                <a:cs typeface="+mn-cs"/>
              </a:rPr>
              <a:t>	</a:t>
            </a:r>
            <a:r>
              <a:rPr lang="en-US" sz="2500" i="1" kern="0" dirty="0" smtClean="0">
                <a:solidFill>
                  <a:srgbClr val="000000"/>
                </a:solidFill>
                <a:latin typeface="+mn-lt"/>
                <a:cs typeface="+mn-cs"/>
              </a:rPr>
              <a:t>Red </a:t>
            </a:r>
            <a:r>
              <a:rPr lang="en-US" sz="2500" i="1" kern="0" dirty="0">
                <a:solidFill>
                  <a:srgbClr val="000000"/>
                </a:solidFill>
                <a:latin typeface="+mn-lt"/>
                <a:cs typeface="+mn-cs"/>
              </a:rPr>
              <a:t>cross </a:t>
            </a:r>
            <a:r>
              <a:rPr lang="en-US" sz="2500" kern="0" dirty="0">
                <a:solidFill>
                  <a:srgbClr val="000000"/>
                </a:solidFill>
                <a:latin typeface="+mn-lt"/>
                <a:cs typeface="+mn-cs"/>
              </a:rPr>
              <a:t>is a good example of such association.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en-US" sz="1000" kern="0" dirty="0">
              <a:solidFill>
                <a:srgbClr val="000000"/>
              </a:solidFill>
              <a:latin typeface="+mn-lt"/>
              <a:cs typeface="+mn-cs"/>
            </a:endParaRPr>
          </a:p>
          <a:p>
            <a:pPr marL="342900" indent="-342900" algn="just">
              <a:spcBef>
                <a:spcPct val="20000"/>
              </a:spcBef>
              <a:defRPr/>
            </a:pPr>
            <a:r>
              <a:rPr lang="en-US" sz="2500" kern="0" dirty="0" smtClean="0">
                <a:solidFill>
                  <a:srgbClr val="000000"/>
                </a:solidFill>
                <a:latin typeface="+mn-lt"/>
                <a:ea typeface="Verdana" pitchFamily="34" charset="0"/>
                <a:cs typeface="Verdana" pitchFamily="34" charset="0"/>
              </a:rPr>
              <a:t>	In </a:t>
            </a:r>
            <a:r>
              <a:rPr lang="en-US" sz="2500" kern="0" dirty="0">
                <a:solidFill>
                  <a:srgbClr val="000000"/>
                </a:solidFill>
                <a:latin typeface="+mn-lt"/>
                <a:cs typeface="+mn-cs"/>
              </a:rPr>
              <a:t>order to preserve the control of decision-making process</a:t>
            </a:r>
            <a:r>
              <a:rPr lang="en-US" sz="2500" kern="0" dirty="0" smtClean="0">
                <a:solidFill>
                  <a:srgbClr val="000000"/>
                </a:solidFill>
                <a:latin typeface="+mn-lt"/>
                <a:cs typeface="+mn-cs"/>
              </a:rPr>
              <a:t>, some </a:t>
            </a:r>
            <a:r>
              <a:rPr lang="en-US" sz="2500" kern="0" dirty="0">
                <a:solidFill>
                  <a:srgbClr val="000000"/>
                </a:solidFill>
                <a:latin typeface="+mn-lt"/>
                <a:cs typeface="+mn-cs"/>
              </a:rPr>
              <a:t>developed countries may have a right of veto. </a:t>
            </a:r>
            <a:endParaRPr lang="en-US" sz="2500" kern="0" dirty="0" smtClean="0">
              <a:solidFill>
                <a:srgbClr val="000000"/>
              </a:solidFill>
              <a:latin typeface="+mn-lt"/>
              <a:cs typeface="+mn-cs"/>
            </a:endParaRPr>
          </a:p>
          <a:p>
            <a:pPr marL="342900" indent="-342900" algn="just">
              <a:spcBef>
                <a:spcPct val="20000"/>
              </a:spcBef>
              <a:defRPr/>
            </a:pPr>
            <a:r>
              <a:rPr lang="en-US" sz="2500" kern="0" dirty="0" smtClean="0">
                <a:solidFill>
                  <a:srgbClr val="000000"/>
                </a:solidFill>
                <a:latin typeface="+mn-lt"/>
                <a:cs typeface="+mn-cs"/>
              </a:rPr>
              <a:t>	</a:t>
            </a:r>
            <a:r>
              <a:rPr lang="en-US" sz="2500" i="1" kern="0" dirty="0" smtClean="0">
                <a:solidFill>
                  <a:srgbClr val="000000"/>
                </a:solidFill>
                <a:latin typeface="+mn-lt"/>
                <a:cs typeface="+mn-cs"/>
              </a:rPr>
              <a:t>UN Security </a:t>
            </a:r>
            <a:r>
              <a:rPr lang="en-US" sz="2500" i="1" kern="0" dirty="0">
                <a:solidFill>
                  <a:srgbClr val="000000"/>
                </a:solidFill>
                <a:latin typeface="+mn-lt"/>
                <a:cs typeface="+mn-cs"/>
              </a:rPr>
              <a:t>Council </a:t>
            </a:r>
            <a:r>
              <a:rPr lang="en-US" sz="2500" kern="0" dirty="0">
                <a:solidFill>
                  <a:srgbClr val="000000"/>
                </a:solidFill>
                <a:latin typeface="+mn-lt"/>
                <a:cs typeface="+mn-cs"/>
              </a:rPr>
              <a:t>is an example of such right.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28600" y="228600"/>
            <a:ext cx="7315200" cy="14478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0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Proposed IGF Model of Armenia for Global Solution</a:t>
            </a:r>
            <a:endParaRPr lang="en-US" sz="40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ISOC\LogoIsoc-v15.png"/>
          <p:cNvPicPr>
            <a:picLocks noChangeAspect="1" noChangeArrowheads="1"/>
          </p:cNvPicPr>
          <p:nvPr/>
        </p:nvPicPr>
        <p:blipFill>
          <a:blip r:embed="rId2" cstate="print">
            <a:lum bright="-10000" contrast="30000"/>
          </a:blip>
          <a:srcRect/>
          <a:stretch>
            <a:fillRect/>
          </a:stretch>
        </p:blipFill>
        <p:spPr bwMode="auto">
          <a:xfrm>
            <a:off x="3124200" y="625475"/>
            <a:ext cx="3048000" cy="242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371600" y="3371850"/>
            <a:ext cx="6477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6000" dirty="0">
                <a:latin typeface="+mj-lt"/>
              </a:rPr>
              <a:t>Thank You!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5715000"/>
            <a:ext cx="8763000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300" b="1" dirty="0" smtClean="0">
                <a:latin typeface="+mj-lt"/>
              </a:rPr>
              <a:t>Dr. </a:t>
            </a:r>
            <a:r>
              <a:rPr lang="en-US" sz="2300" b="1" dirty="0" err="1" smtClean="0">
                <a:latin typeface="+mj-lt"/>
              </a:rPr>
              <a:t>Grigori</a:t>
            </a:r>
            <a:r>
              <a:rPr lang="en-US" sz="2300" b="1" dirty="0" smtClean="0">
                <a:latin typeface="+mj-lt"/>
              </a:rPr>
              <a:t> </a:t>
            </a:r>
            <a:r>
              <a:rPr lang="en-US" sz="2300" b="1" dirty="0" err="1" smtClean="0">
                <a:latin typeface="+mj-lt"/>
              </a:rPr>
              <a:t>Saghyan</a:t>
            </a:r>
            <a:r>
              <a:rPr lang="en-US" sz="2300" b="1" dirty="0" smtClean="0">
                <a:latin typeface="+mj-lt"/>
              </a:rPr>
              <a:t> </a:t>
            </a:r>
            <a:r>
              <a:rPr lang="en-US" sz="2000" b="1" dirty="0" smtClean="0">
                <a:latin typeface="+mj-lt"/>
              </a:rPr>
              <a:t>–</a:t>
            </a:r>
            <a:r>
              <a:rPr lang="en-US" sz="2000" dirty="0" smtClean="0">
                <a:latin typeface="+mj-lt"/>
              </a:rPr>
              <a:t> ISOC AM Vice-President, gregor@arminco.com</a:t>
            </a:r>
            <a:endParaRPr lang="en-US" sz="2000" dirty="0">
              <a:latin typeface="+mj-lt"/>
            </a:endParaRPr>
          </a:p>
          <a:p>
            <a:pPr algn="ctr"/>
            <a:r>
              <a:rPr lang="en-US" sz="2300" b="1" dirty="0" err="1" smtClean="0">
                <a:latin typeface="+mj-lt"/>
              </a:rPr>
              <a:t>Lianna</a:t>
            </a:r>
            <a:r>
              <a:rPr lang="en-US" sz="2300" b="1" dirty="0" smtClean="0">
                <a:latin typeface="+mj-lt"/>
              </a:rPr>
              <a:t> </a:t>
            </a:r>
            <a:r>
              <a:rPr lang="en-US" sz="2300" b="1" dirty="0" err="1" smtClean="0">
                <a:latin typeface="+mj-lt"/>
              </a:rPr>
              <a:t>Galstyan</a:t>
            </a:r>
            <a:r>
              <a:rPr lang="en-US" sz="2300" b="1" dirty="0" smtClean="0">
                <a:latin typeface="+mj-lt"/>
              </a:rPr>
              <a:t> </a:t>
            </a:r>
            <a:r>
              <a:rPr lang="en-US" sz="2000" b="1" dirty="0" smtClean="0">
                <a:latin typeface="+mj-lt"/>
              </a:rPr>
              <a:t>- </a:t>
            </a:r>
            <a:r>
              <a:rPr lang="en-US" sz="2000" dirty="0">
                <a:latin typeface="+mj-lt"/>
              </a:rPr>
              <a:t>ISOC </a:t>
            </a:r>
            <a:r>
              <a:rPr lang="en-US" sz="2000" dirty="0" smtClean="0">
                <a:latin typeface="+mj-lt"/>
              </a:rPr>
              <a:t>AM Board Member, lianna@magic.am</a:t>
            </a:r>
            <a:endParaRPr lang="en-U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7264</TotalTime>
  <Words>869</Words>
  <Application>Microsoft Office PowerPoint</Application>
  <PresentationFormat>On-screen Show (4:3)</PresentationFormat>
  <Paragraphs>163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Susanna Badalyan</dc:creator>
  <cp:lastModifiedBy>Lianna</cp:lastModifiedBy>
  <cp:revision>156</cp:revision>
  <dcterms:modified xsi:type="dcterms:W3CDTF">2014-07-07T13:57:10Z</dcterms:modified>
</cp:coreProperties>
</file>